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1" r:id="rId5"/>
    <p:sldId id="260" r:id="rId6"/>
    <p:sldId id="263" r:id="rId7"/>
    <p:sldId id="264" r:id="rId8"/>
    <p:sldId id="262"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20"/>
  </p:normalViewPr>
  <p:slideViewPr>
    <p:cSldViewPr snapToGrid="0" snapToObjects="1">
      <p:cViewPr varScale="1">
        <p:scale>
          <a:sx n="108" d="100"/>
          <a:sy n="108" d="100"/>
        </p:scale>
        <p:origin x="7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09F0-29CD-3740-92AC-11E243CCE89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BC92A37-4B73-AF4D-9CFA-38930E64FF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A5A467-6690-124F-904F-79E20AC1080C}"/>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5" name="Footer Placeholder 4">
            <a:extLst>
              <a:ext uri="{FF2B5EF4-FFF2-40B4-BE49-F238E27FC236}">
                <a16:creationId xmlns:a16="http://schemas.microsoft.com/office/drawing/2014/main" id="{DC169D31-11D0-3248-B671-4F7159648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1200C-D03F-5E45-9820-2DDCA2690E0A}"/>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1491210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00D0-01EE-B040-9216-2C8A592F66B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B8DA97-DEF9-9E47-9465-0513F58C2D5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34063F-8CB9-3542-9CF1-542E8397041C}"/>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5" name="Footer Placeholder 4">
            <a:extLst>
              <a:ext uri="{FF2B5EF4-FFF2-40B4-BE49-F238E27FC236}">
                <a16:creationId xmlns:a16="http://schemas.microsoft.com/office/drawing/2014/main" id="{EF94C5A5-77D5-7649-BB8E-35692D412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8536C-5EA1-3A46-9FD5-6490A40FC716}"/>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77568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DF1A-18DC-0645-BDEB-9D15F02AE4F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C466B7-5B21-224C-A70E-6D7818E9D6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76DFBC-D6F2-CF47-BD3F-E09009C5D33E}"/>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5" name="Footer Placeholder 4">
            <a:extLst>
              <a:ext uri="{FF2B5EF4-FFF2-40B4-BE49-F238E27FC236}">
                <a16:creationId xmlns:a16="http://schemas.microsoft.com/office/drawing/2014/main" id="{FA5B9E0E-5F28-844C-B29B-61F02CC6F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537CA-17E4-FA44-B7F1-8854BBD11CD4}"/>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415853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7DD3-F7F9-8D42-AC57-3465D904F1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76B588-EB36-2B42-8AD9-72DD447342F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988ADC-FCA0-C648-989B-5BEFC9F70245}"/>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5" name="Footer Placeholder 4">
            <a:extLst>
              <a:ext uri="{FF2B5EF4-FFF2-40B4-BE49-F238E27FC236}">
                <a16:creationId xmlns:a16="http://schemas.microsoft.com/office/drawing/2014/main" id="{34657C04-66B4-674A-A7E0-9A0C7514D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9A74-36DC-7C49-B867-EB16EB01E72A}"/>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894890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B654-73F8-DA42-9BF8-A311530688E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0471AAE-71BC-4C41-AFF2-9F13F2E0B5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9DD99A6-0D0E-E74A-BEA0-25BF76290543}"/>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5" name="Footer Placeholder 4">
            <a:extLst>
              <a:ext uri="{FF2B5EF4-FFF2-40B4-BE49-F238E27FC236}">
                <a16:creationId xmlns:a16="http://schemas.microsoft.com/office/drawing/2014/main" id="{05B93009-C18D-FF4F-9751-0E2F968D4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A84E1-F81A-AE42-97AE-13C2F4B25A81}"/>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370723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7C49-BEC1-3B49-B5FD-817B9345FC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598119-E074-324E-8BA6-3EA21D6A3F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36C699D-3E29-BB40-BB66-3D532BBEBF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FDC8F1E-0C58-5F48-8561-A0520836D16A}"/>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6" name="Footer Placeholder 5">
            <a:extLst>
              <a:ext uri="{FF2B5EF4-FFF2-40B4-BE49-F238E27FC236}">
                <a16:creationId xmlns:a16="http://schemas.microsoft.com/office/drawing/2014/main" id="{9832D67D-A239-D041-B197-FF6DDD2B6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0AF50-D315-BC42-AE43-A6D764129959}"/>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417873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1285-C11B-D147-8841-6171E826FEA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C75468-FE07-FF43-B7B2-146D87855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E37B289-F328-F14D-AC25-E2DF94BF12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A29691-017C-0146-8DD5-3D2FF8842E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88420E-A455-274F-B3CF-3A15120170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5DFE2D-273F-7E44-B5F0-48B9D9C666DA}"/>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8" name="Footer Placeholder 7">
            <a:extLst>
              <a:ext uri="{FF2B5EF4-FFF2-40B4-BE49-F238E27FC236}">
                <a16:creationId xmlns:a16="http://schemas.microsoft.com/office/drawing/2014/main" id="{C527481E-2D70-6346-B9D1-E720CA39FF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F904A5-AF8E-1040-8161-0A7C1D64F0BB}"/>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841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CDE3-D6DC-D844-9876-09CB27723F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81F87D1-EBB5-DF46-B645-8E55BDA69117}"/>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4" name="Footer Placeholder 3">
            <a:extLst>
              <a:ext uri="{FF2B5EF4-FFF2-40B4-BE49-F238E27FC236}">
                <a16:creationId xmlns:a16="http://schemas.microsoft.com/office/drawing/2014/main" id="{C3BFC52A-636A-5F43-9857-F2317DAD84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7D3997-FE47-6B42-83B5-4DF116B54B60}"/>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221108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95B498-D43A-FE47-9DA8-60E6988B1113}"/>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3" name="Footer Placeholder 2">
            <a:extLst>
              <a:ext uri="{FF2B5EF4-FFF2-40B4-BE49-F238E27FC236}">
                <a16:creationId xmlns:a16="http://schemas.microsoft.com/office/drawing/2014/main" id="{81E732D5-13CB-4845-8C48-29209FBE15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F0354-D37F-2044-888B-0031F67969D0}"/>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261530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A962-F363-B74A-8447-2CF02099F9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83533A-AD37-6446-8559-D2534B2FA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EADE5FE-A369-644D-92FA-0986BB866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917747-3381-7346-B9B9-C19870F7BAF6}"/>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6" name="Footer Placeholder 5">
            <a:extLst>
              <a:ext uri="{FF2B5EF4-FFF2-40B4-BE49-F238E27FC236}">
                <a16:creationId xmlns:a16="http://schemas.microsoft.com/office/drawing/2014/main" id="{2EEC5549-43D6-6245-BC97-05FAC2047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071545-8B5A-674F-9961-FE49DAEAE5BD}"/>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379097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CB31-0373-6144-BEF7-1A3C0A19D7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71010F6-F0E2-6345-B8E2-4630195FE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10B9AF-B5DE-6F4C-B557-982A992285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144A45-6697-BA4D-B08F-FA965CE2CEC2}"/>
              </a:ext>
            </a:extLst>
          </p:cNvPr>
          <p:cNvSpPr>
            <a:spLocks noGrp="1"/>
          </p:cNvSpPr>
          <p:nvPr>
            <p:ph type="dt" sz="half" idx="10"/>
          </p:nvPr>
        </p:nvSpPr>
        <p:spPr/>
        <p:txBody>
          <a:bodyPr/>
          <a:lstStyle/>
          <a:p>
            <a:fld id="{9EFB4FBE-7CF5-884C-A986-BC7A32ECDC72}" type="datetimeFigureOut">
              <a:rPr lang="en-US" smtClean="0"/>
              <a:t>11/9/24</a:t>
            </a:fld>
            <a:endParaRPr lang="en-US"/>
          </a:p>
        </p:txBody>
      </p:sp>
      <p:sp>
        <p:nvSpPr>
          <p:cNvPr id="6" name="Footer Placeholder 5">
            <a:extLst>
              <a:ext uri="{FF2B5EF4-FFF2-40B4-BE49-F238E27FC236}">
                <a16:creationId xmlns:a16="http://schemas.microsoft.com/office/drawing/2014/main" id="{381D7DCD-4571-7647-A5FE-9BD7DC602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41A41-78B6-284F-8D71-50FB64018B5F}"/>
              </a:ext>
            </a:extLst>
          </p:cNvPr>
          <p:cNvSpPr>
            <a:spLocks noGrp="1"/>
          </p:cNvSpPr>
          <p:nvPr>
            <p:ph type="sldNum" sz="quarter" idx="12"/>
          </p:nvPr>
        </p:nvSpPr>
        <p:spPr/>
        <p:txBody>
          <a:bodyPr/>
          <a:lstStyle/>
          <a:p>
            <a:fld id="{95CFAEAB-FCA9-974D-88CA-F83CD267DB75}" type="slidenum">
              <a:rPr lang="en-US" smtClean="0"/>
              <a:t>‹#›</a:t>
            </a:fld>
            <a:endParaRPr lang="en-US"/>
          </a:p>
        </p:txBody>
      </p:sp>
    </p:spTree>
    <p:extLst>
      <p:ext uri="{BB962C8B-B14F-4D97-AF65-F5344CB8AC3E}">
        <p14:creationId xmlns:p14="http://schemas.microsoft.com/office/powerpoint/2010/main" val="267411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43573-2E30-1A47-A6D8-F95A4BF5B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471C7A-2F07-414D-BF27-14BB016CF6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09329E-032E-5F44-A9D4-6E518E3C9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B4FBE-7CF5-884C-A986-BC7A32ECDC72}" type="datetimeFigureOut">
              <a:rPr lang="en-US" smtClean="0"/>
              <a:t>11/9/24</a:t>
            </a:fld>
            <a:endParaRPr lang="en-US"/>
          </a:p>
        </p:txBody>
      </p:sp>
      <p:sp>
        <p:nvSpPr>
          <p:cNvPr id="5" name="Footer Placeholder 4">
            <a:extLst>
              <a:ext uri="{FF2B5EF4-FFF2-40B4-BE49-F238E27FC236}">
                <a16:creationId xmlns:a16="http://schemas.microsoft.com/office/drawing/2014/main" id="{BB525483-FF61-1C42-A236-D513B3FDD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F14A2-AABF-124E-A34E-84CD90F550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FAEAB-FCA9-974D-88CA-F83CD267DB75}" type="slidenum">
              <a:rPr lang="en-US" smtClean="0"/>
              <a:t>‹#›</a:t>
            </a:fld>
            <a:endParaRPr lang="en-US"/>
          </a:p>
        </p:txBody>
      </p:sp>
    </p:spTree>
    <p:extLst>
      <p:ext uri="{BB962C8B-B14F-4D97-AF65-F5344CB8AC3E}">
        <p14:creationId xmlns:p14="http://schemas.microsoft.com/office/powerpoint/2010/main" val="266110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for a park&#10;&#10;Description automatically generated">
            <a:extLst>
              <a:ext uri="{FF2B5EF4-FFF2-40B4-BE49-F238E27FC236}">
                <a16:creationId xmlns:a16="http://schemas.microsoft.com/office/drawing/2014/main" id="{98541F21-E5E2-B846-B1D9-A20EBB423F0E}"/>
              </a:ext>
            </a:extLst>
          </p:cNvPr>
          <p:cNvPicPr>
            <a:picLocks noChangeAspect="1"/>
          </p:cNvPicPr>
          <p:nvPr/>
        </p:nvPicPr>
        <p:blipFill>
          <a:blip r:embed="rId2"/>
          <a:stretch>
            <a:fillRect/>
          </a:stretch>
        </p:blipFill>
        <p:spPr>
          <a:xfrm>
            <a:off x="0" y="1411978"/>
            <a:ext cx="12192000" cy="4034044"/>
          </a:xfrm>
          <a:prstGeom prst="rect">
            <a:avLst/>
          </a:prstGeom>
        </p:spPr>
      </p:pic>
    </p:spTree>
    <p:extLst>
      <p:ext uri="{BB962C8B-B14F-4D97-AF65-F5344CB8AC3E}">
        <p14:creationId xmlns:p14="http://schemas.microsoft.com/office/powerpoint/2010/main" val="204228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CF03D-6F41-624B-BB36-AF5117AE633D}"/>
              </a:ext>
            </a:extLst>
          </p:cNvPr>
          <p:cNvPicPr>
            <a:picLocks noChangeAspect="1"/>
          </p:cNvPicPr>
          <p:nvPr/>
        </p:nvPicPr>
        <p:blipFill>
          <a:blip r:embed="rId2"/>
          <a:stretch>
            <a:fillRect/>
          </a:stretch>
        </p:blipFill>
        <p:spPr>
          <a:xfrm>
            <a:off x="0" y="671513"/>
            <a:ext cx="10050123" cy="6186487"/>
          </a:xfrm>
          <a:prstGeom prst="rect">
            <a:avLst/>
          </a:prstGeom>
        </p:spPr>
      </p:pic>
      <p:pic>
        <p:nvPicPr>
          <p:cNvPr id="3" name="Picture 2">
            <a:extLst>
              <a:ext uri="{FF2B5EF4-FFF2-40B4-BE49-F238E27FC236}">
                <a16:creationId xmlns:a16="http://schemas.microsoft.com/office/drawing/2014/main" id="{6A8BA1F9-9E17-124C-89F5-B5E1C351B0F5}"/>
              </a:ext>
            </a:extLst>
          </p:cNvPr>
          <p:cNvPicPr>
            <a:picLocks noChangeAspect="1"/>
          </p:cNvPicPr>
          <p:nvPr/>
        </p:nvPicPr>
        <p:blipFill>
          <a:blip r:embed="rId3"/>
          <a:stretch>
            <a:fillRect/>
          </a:stretch>
        </p:blipFill>
        <p:spPr>
          <a:xfrm>
            <a:off x="8657697" y="3643313"/>
            <a:ext cx="3534303" cy="1250685"/>
          </a:xfrm>
          <a:prstGeom prst="rect">
            <a:avLst/>
          </a:prstGeom>
        </p:spPr>
      </p:pic>
    </p:spTree>
    <p:extLst>
      <p:ext uri="{BB962C8B-B14F-4D97-AF65-F5344CB8AC3E}">
        <p14:creationId xmlns:p14="http://schemas.microsoft.com/office/powerpoint/2010/main" val="423560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F7D7D-2E55-E14E-B26D-CC5657727721}"/>
              </a:ext>
            </a:extLst>
          </p:cNvPr>
          <p:cNvPicPr>
            <a:picLocks noChangeAspect="1"/>
          </p:cNvPicPr>
          <p:nvPr/>
        </p:nvPicPr>
        <p:blipFill>
          <a:blip r:embed="rId2"/>
          <a:stretch>
            <a:fillRect/>
          </a:stretch>
        </p:blipFill>
        <p:spPr>
          <a:xfrm>
            <a:off x="101017" y="1669826"/>
            <a:ext cx="11925883" cy="5188174"/>
          </a:xfrm>
          <a:prstGeom prst="rect">
            <a:avLst/>
          </a:prstGeom>
        </p:spPr>
      </p:pic>
      <p:pic>
        <p:nvPicPr>
          <p:cNvPr id="3" name="Picture 2">
            <a:extLst>
              <a:ext uri="{FF2B5EF4-FFF2-40B4-BE49-F238E27FC236}">
                <a16:creationId xmlns:a16="http://schemas.microsoft.com/office/drawing/2014/main" id="{104985B2-13C5-A84F-B6DA-1192117152E2}"/>
              </a:ext>
            </a:extLst>
          </p:cNvPr>
          <p:cNvPicPr>
            <a:picLocks noChangeAspect="1"/>
          </p:cNvPicPr>
          <p:nvPr/>
        </p:nvPicPr>
        <p:blipFill>
          <a:blip r:embed="rId3"/>
          <a:stretch>
            <a:fillRect/>
          </a:stretch>
        </p:blipFill>
        <p:spPr>
          <a:xfrm>
            <a:off x="5086349" y="341089"/>
            <a:ext cx="5011615" cy="1773462"/>
          </a:xfrm>
          <a:prstGeom prst="rect">
            <a:avLst/>
          </a:prstGeom>
        </p:spPr>
      </p:pic>
    </p:spTree>
    <p:extLst>
      <p:ext uri="{BB962C8B-B14F-4D97-AF65-F5344CB8AC3E}">
        <p14:creationId xmlns:p14="http://schemas.microsoft.com/office/powerpoint/2010/main" val="3704622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white text&#10;&#10;Description automatically generated">
            <a:extLst>
              <a:ext uri="{FF2B5EF4-FFF2-40B4-BE49-F238E27FC236}">
                <a16:creationId xmlns:a16="http://schemas.microsoft.com/office/drawing/2014/main" id="{7D19765E-7EB1-BF4B-A184-BC6C766577E8}"/>
              </a:ext>
            </a:extLst>
          </p:cNvPr>
          <p:cNvPicPr>
            <a:picLocks noChangeAspect="1"/>
          </p:cNvPicPr>
          <p:nvPr/>
        </p:nvPicPr>
        <p:blipFill>
          <a:blip r:embed="rId2"/>
          <a:stretch>
            <a:fillRect/>
          </a:stretch>
        </p:blipFill>
        <p:spPr>
          <a:xfrm>
            <a:off x="2679290" y="0"/>
            <a:ext cx="9512710" cy="6858000"/>
          </a:xfrm>
          <a:prstGeom prst="rect">
            <a:avLst/>
          </a:prstGeom>
        </p:spPr>
      </p:pic>
      <p:pic>
        <p:nvPicPr>
          <p:cNvPr id="18" name="Picture 17">
            <a:extLst>
              <a:ext uri="{FF2B5EF4-FFF2-40B4-BE49-F238E27FC236}">
                <a16:creationId xmlns:a16="http://schemas.microsoft.com/office/drawing/2014/main" id="{9B699E1F-ADD0-D74F-86F4-FE687AC7A3DC}"/>
              </a:ext>
            </a:extLst>
          </p:cNvPr>
          <p:cNvPicPr>
            <a:picLocks noChangeAspect="1"/>
          </p:cNvPicPr>
          <p:nvPr/>
        </p:nvPicPr>
        <p:blipFill>
          <a:blip r:embed="rId3"/>
          <a:stretch>
            <a:fillRect/>
          </a:stretch>
        </p:blipFill>
        <p:spPr>
          <a:xfrm>
            <a:off x="0" y="4889081"/>
            <a:ext cx="3695239" cy="1340270"/>
          </a:xfrm>
          <a:prstGeom prst="rect">
            <a:avLst/>
          </a:prstGeom>
        </p:spPr>
      </p:pic>
    </p:spTree>
    <p:extLst>
      <p:ext uri="{BB962C8B-B14F-4D97-AF65-F5344CB8AC3E}">
        <p14:creationId xmlns:p14="http://schemas.microsoft.com/office/powerpoint/2010/main" val="3971357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5591FC-9570-F047-9B6B-C3C871C640EE}"/>
              </a:ext>
            </a:extLst>
          </p:cNvPr>
          <p:cNvPicPr>
            <a:picLocks noChangeAspect="1"/>
          </p:cNvPicPr>
          <p:nvPr/>
        </p:nvPicPr>
        <p:blipFill>
          <a:blip r:embed="rId2"/>
          <a:stretch>
            <a:fillRect/>
          </a:stretch>
        </p:blipFill>
        <p:spPr>
          <a:xfrm>
            <a:off x="0" y="1181100"/>
            <a:ext cx="10706100" cy="5676900"/>
          </a:xfrm>
          <a:prstGeom prst="rect">
            <a:avLst/>
          </a:prstGeom>
        </p:spPr>
      </p:pic>
      <p:pic>
        <p:nvPicPr>
          <p:cNvPr id="3" name="Picture 2">
            <a:extLst>
              <a:ext uri="{FF2B5EF4-FFF2-40B4-BE49-F238E27FC236}">
                <a16:creationId xmlns:a16="http://schemas.microsoft.com/office/drawing/2014/main" id="{229A8D5E-749C-2C41-955E-E5B7FEE69F67}"/>
              </a:ext>
            </a:extLst>
          </p:cNvPr>
          <p:cNvPicPr>
            <a:picLocks noChangeAspect="1"/>
          </p:cNvPicPr>
          <p:nvPr/>
        </p:nvPicPr>
        <p:blipFill>
          <a:blip r:embed="rId3"/>
          <a:stretch>
            <a:fillRect/>
          </a:stretch>
        </p:blipFill>
        <p:spPr>
          <a:xfrm>
            <a:off x="8515350" y="-4763"/>
            <a:ext cx="3676650" cy="1301057"/>
          </a:xfrm>
          <a:prstGeom prst="rect">
            <a:avLst/>
          </a:prstGeom>
        </p:spPr>
      </p:pic>
    </p:spTree>
    <p:extLst>
      <p:ext uri="{BB962C8B-B14F-4D97-AF65-F5344CB8AC3E}">
        <p14:creationId xmlns:p14="http://schemas.microsoft.com/office/powerpoint/2010/main" val="89963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6DD81-9262-3F4D-A5E9-A28DC329D0F4}"/>
              </a:ext>
            </a:extLst>
          </p:cNvPr>
          <p:cNvPicPr>
            <a:picLocks noChangeAspect="1"/>
          </p:cNvPicPr>
          <p:nvPr/>
        </p:nvPicPr>
        <p:blipFill>
          <a:blip r:embed="rId2"/>
          <a:stretch>
            <a:fillRect/>
          </a:stretch>
        </p:blipFill>
        <p:spPr>
          <a:xfrm>
            <a:off x="1084837" y="0"/>
            <a:ext cx="10022326" cy="6858000"/>
          </a:xfrm>
          <a:prstGeom prst="rect">
            <a:avLst/>
          </a:prstGeom>
        </p:spPr>
      </p:pic>
    </p:spTree>
    <p:extLst>
      <p:ext uri="{BB962C8B-B14F-4D97-AF65-F5344CB8AC3E}">
        <p14:creationId xmlns:p14="http://schemas.microsoft.com/office/powerpoint/2010/main" val="729071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letter in a circle&#10;&#10;Description automatically generated">
            <a:extLst>
              <a:ext uri="{FF2B5EF4-FFF2-40B4-BE49-F238E27FC236}">
                <a16:creationId xmlns:a16="http://schemas.microsoft.com/office/drawing/2014/main" id="{6AA8AF60-BE86-9F44-83B3-DF5AA3358EE2}"/>
              </a:ext>
            </a:extLst>
          </p:cNvPr>
          <p:cNvPicPr>
            <a:picLocks noChangeAspect="1"/>
          </p:cNvPicPr>
          <p:nvPr/>
        </p:nvPicPr>
        <p:blipFill>
          <a:blip r:embed="rId2"/>
          <a:stretch>
            <a:fillRect/>
          </a:stretch>
        </p:blipFill>
        <p:spPr>
          <a:xfrm>
            <a:off x="124146" y="423533"/>
            <a:ext cx="2209800" cy="2209800"/>
          </a:xfrm>
          <a:prstGeom prst="rect">
            <a:avLst/>
          </a:prstGeom>
        </p:spPr>
      </p:pic>
      <p:pic>
        <p:nvPicPr>
          <p:cNvPr id="3" name="Picture 2" descr="A group of people in a greenhouse&#10;&#10;Description automatically generated">
            <a:extLst>
              <a:ext uri="{FF2B5EF4-FFF2-40B4-BE49-F238E27FC236}">
                <a16:creationId xmlns:a16="http://schemas.microsoft.com/office/drawing/2014/main" id="{832CB5E0-D823-964C-9538-163103F03A2E}"/>
              </a:ext>
            </a:extLst>
          </p:cNvPr>
          <p:cNvPicPr>
            <a:picLocks noChangeAspect="1"/>
          </p:cNvPicPr>
          <p:nvPr/>
        </p:nvPicPr>
        <p:blipFill>
          <a:blip r:embed="rId3"/>
          <a:stretch>
            <a:fillRect/>
          </a:stretch>
        </p:blipFill>
        <p:spPr>
          <a:xfrm>
            <a:off x="7048500" y="0"/>
            <a:ext cx="5143500" cy="6858000"/>
          </a:xfrm>
          <a:prstGeom prst="rect">
            <a:avLst/>
          </a:prstGeom>
        </p:spPr>
      </p:pic>
      <p:sp>
        <p:nvSpPr>
          <p:cNvPr id="6" name="TextBox 5">
            <a:extLst>
              <a:ext uri="{FF2B5EF4-FFF2-40B4-BE49-F238E27FC236}">
                <a16:creationId xmlns:a16="http://schemas.microsoft.com/office/drawing/2014/main" id="{B6FA2F9C-D9F6-7146-A3FE-867997BF030B}"/>
              </a:ext>
            </a:extLst>
          </p:cNvPr>
          <p:cNvSpPr txBox="1"/>
          <p:nvPr/>
        </p:nvSpPr>
        <p:spPr>
          <a:xfrm>
            <a:off x="269631" y="3223846"/>
            <a:ext cx="6245469" cy="3080843"/>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endParaRPr lang="en-US" sz="2400" dirty="0"/>
          </a:p>
          <a:p>
            <a:pPr marL="342900" indent="-342900">
              <a:lnSpc>
                <a:spcPct val="90000"/>
              </a:lnSpc>
              <a:spcAft>
                <a:spcPts val="600"/>
              </a:spcAft>
              <a:buFont typeface="Arial" panose="020B0604020202020204" pitchFamily="34" charset="0"/>
              <a:buChar char="•"/>
            </a:pPr>
            <a:r>
              <a:rPr lang="en-US" sz="2400" dirty="0"/>
              <a:t>Stakeholder engagement</a:t>
            </a:r>
          </a:p>
          <a:p>
            <a:pPr indent="-228600">
              <a:lnSpc>
                <a:spcPct val="90000"/>
              </a:lnSpc>
              <a:spcAft>
                <a:spcPts val="600"/>
              </a:spcAft>
              <a:buFont typeface="Arial" panose="020B0604020202020204" pitchFamily="34" charset="0"/>
              <a:buChar char="•"/>
            </a:pPr>
            <a:r>
              <a:rPr lang="en-US" sz="2400" dirty="0"/>
              <a:t>Online survey, promoted at cafés, shops, libraries, in the press and on social media </a:t>
            </a:r>
          </a:p>
          <a:p>
            <a:pPr>
              <a:lnSpc>
                <a:spcPct val="90000"/>
              </a:lnSpc>
              <a:spcAft>
                <a:spcPts val="600"/>
              </a:spcAft>
            </a:pPr>
            <a:r>
              <a:rPr lang="en-US" sz="2400" dirty="0"/>
              <a:t>– 164 responses (as at 7/11)</a:t>
            </a:r>
          </a:p>
          <a:p>
            <a:pPr indent="-228600">
              <a:lnSpc>
                <a:spcPct val="90000"/>
              </a:lnSpc>
              <a:spcAft>
                <a:spcPts val="600"/>
              </a:spcAft>
              <a:buFont typeface="Arial" panose="020B0604020202020204" pitchFamily="34" charset="0"/>
              <a:buChar char="•"/>
            </a:pPr>
            <a:r>
              <a:rPr lang="en-US" sz="2400" dirty="0"/>
              <a:t>Community drop-ins – Langside Library, Shawlands Festive Fayre</a:t>
            </a:r>
          </a:p>
          <a:p>
            <a:endParaRPr lang="en-US" dirty="0"/>
          </a:p>
        </p:txBody>
      </p:sp>
      <p:sp>
        <p:nvSpPr>
          <p:cNvPr id="7" name="TextBox 6">
            <a:extLst>
              <a:ext uri="{FF2B5EF4-FFF2-40B4-BE49-F238E27FC236}">
                <a16:creationId xmlns:a16="http://schemas.microsoft.com/office/drawing/2014/main" id="{6E640156-767D-7A42-8C4D-F46A07E60E20}"/>
              </a:ext>
            </a:extLst>
          </p:cNvPr>
          <p:cNvSpPr txBox="1"/>
          <p:nvPr/>
        </p:nvSpPr>
        <p:spPr>
          <a:xfrm>
            <a:off x="2696308" y="423532"/>
            <a:ext cx="3818792" cy="1409617"/>
          </a:xfrm>
          <a:prstGeom prst="rect">
            <a:avLst/>
          </a:prstGeom>
          <a:noFill/>
        </p:spPr>
        <p:txBody>
          <a:bodyPr wrap="square" rtlCol="0">
            <a:spAutoFit/>
          </a:bodyPr>
          <a:lstStyle/>
          <a:p>
            <a:pPr algn="ctr">
              <a:lnSpc>
                <a:spcPct val="90000"/>
              </a:lnSpc>
              <a:spcBef>
                <a:spcPct val="0"/>
              </a:spcBef>
              <a:spcAft>
                <a:spcPts val="600"/>
              </a:spcAft>
            </a:pPr>
            <a:r>
              <a:rPr lang="en-US" sz="2800" b="1" kern="1200" dirty="0">
                <a:solidFill>
                  <a:schemeClr val="tx1"/>
                </a:solidFill>
                <a:latin typeface="+mj-lt"/>
                <a:ea typeface="+mj-ea"/>
                <a:cs typeface="+mj-cs"/>
              </a:rPr>
              <a:t>Consultation process </a:t>
            </a:r>
          </a:p>
          <a:p>
            <a:pPr algn="ctr">
              <a:lnSpc>
                <a:spcPct val="90000"/>
              </a:lnSpc>
              <a:spcBef>
                <a:spcPct val="0"/>
              </a:spcBef>
              <a:spcAft>
                <a:spcPts val="600"/>
              </a:spcAft>
            </a:pPr>
            <a:r>
              <a:rPr lang="en-US" sz="2800" b="1" kern="1200" dirty="0">
                <a:solidFill>
                  <a:schemeClr val="tx1"/>
                </a:solidFill>
                <a:latin typeface="+mj-lt"/>
                <a:ea typeface="+mj-ea"/>
                <a:cs typeface="+mj-cs"/>
              </a:rPr>
              <a:t>Stage </a:t>
            </a:r>
            <a:r>
              <a:rPr lang="en-US" sz="2800" b="1" dirty="0">
                <a:latin typeface="+mj-lt"/>
                <a:ea typeface="+mj-ea"/>
                <a:cs typeface="+mj-cs"/>
              </a:rPr>
              <a:t>2</a:t>
            </a:r>
            <a:endParaRPr lang="en-US" sz="2800" b="1" kern="1200" dirty="0">
              <a:solidFill>
                <a:schemeClr val="tx1"/>
              </a:solidFill>
              <a:latin typeface="+mj-lt"/>
              <a:ea typeface="+mj-ea"/>
              <a:cs typeface="+mj-cs"/>
            </a:endParaRPr>
          </a:p>
          <a:p>
            <a:pPr algn="ctr">
              <a:lnSpc>
                <a:spcPct val="90000"/>
              </a:lnSpc>
              <a:spcBef>
                <a:spcPct val="0"/>
              </a:spcBef>
              <a:spcAft>
                <a:spcPts val="600"/>
              </a:spcAft>
            </a:pPr>
            <a:r>
              <a:rPr lang="en-US" sz="2800" b="1" kern="1200" dirty="0">
                <a:solidFill>
                  <a:schemeClr val="tx1"/>
                </a:solidFill>
                <a:latin typeface="+mj-lt"/>
                <a:ea typeface="+mj-ea"/>
                <a:cs typeface="+mj-cs"/>
              </a:rPr>
              <a:t>September – November </a:t>
            </a:r>
          </a:p>
        </p:txBody>
      </p:sp>
    </p:spTree>
    <p:extLst>
      <p:ext uri="{BB962C8B-B14F-4D97-AF65-F5344CB8AC3E}">
        <p14:creationId xmlns:p14="http://schemas.microsoft.com/office/powerpoint/2010/main" val="860241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64E7B-FDE7-1741-B84E-D0D9B32A8E94}"/>
              </a:ext>
            </a:extLst>
          </p:cNvPr>
          <p:cNvPicPr>
            <a:picLocks noChangeAspect="1"/>
          </p:cNvPicPr>
          <p:nvPr/>
        </p:nvPicPr>
        <p:blipFill>
          <a:blip r:embed="rId2"/>
          <a:stretch>
            <a:fillRect/>
          </a:stretch>
        </p:blipFill>
        <p:spPr>
          <a:xfrm>
            <a:off x="1244808" y="0"/>
            <a:ext cx="9702384" cy="6858000"/>
          </a:xfrm>
          <a:prstGeom prst="rect">
            <a:avLst/>
          </a:prstGeom>
        </p:spPr>
      </p:pic>
    </p:spTree>
    <p:extLst>
      <p:ext uri="{BB962C8B-B14F-4D97-AF65-F5344CB8AC3E}">
        <p14:creationId xmlns:p14="http://schemas.microsoft.com/office/powerpoint/2010/main" val="3961264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0AABB-5CD7-C447-A713-22AFABA4CC2D}"/>
              </a:ext>
            </a:extLst>
          </p:cNvPr>
          <p:cNvPicPr>
            <a:picLocks noChangeAspect="1"/>
          </p:cNvPicPr>
          <p:nvPr/>
        </p:nvPicPr>
        <p:blipFill>
          <a:blip r:embed="rId2"/>
          <a:stretch>
            <a:fillRect/>
          </a:stretch>
        </p:blipFill>
        <p:spPr>
          <a:xfrm>
            <a:off x="4764" y="821531"/>
            <a:ext cx="12187236" cy="5214937"/>
          </a:xfrm>
          <a:prstGeom prst="rect">
            <a:avLst/>
          </a:prstGeom>
        </p:spPr>
      </p:pic>
    </p:spTree>
    <p:extLst>
      <p:ext uri="{BB962C8B-B14F-4D97-AF65-F5344CB8AC3E}">
        <p14:creationId xmlns:p14="http://schemas.microsoft.com/office/powerpoint/2010/main" val="135246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5F85D-0736-724C-98BF-43C0BAB62E4F}"/>
              </a:ext>
            </a:extLst>
          </p:cNvPr>
          <p:cNvSpPr txBox="1"/>
          <p:nvPr/>
        </p:nvSpPr>
        <p:spPr>
          <a:xfrm>
            <a:off x="0" y="0"/>
            <a:ext cx="12192000" cy="2431435"/>
          </a:xfrm>
          <a:prstGeom prst="rect">
            <a:avLst/>
          </a:prstGeom>
          <a:noFill/>
        </p:spPr>
        <p:txBody>
          <a:bodyPr wrap="square" rtlCol="0">
            <a:spAutoFit/>
          </a:bodyPr>
          <a:lstStyle/>
          <a:p>
            <a:pPr lvl="1"/>
            <a:r>
              <a:rPr lang="en-US" sz="4000" b="1" dirty="0"/>
              <a:t>Vision</a:t>
            </a:r>
          </a:p>
          <a:p>
            <a:pPr lvl="1"/>
            <a:endParaRPr lang="en-US" sz="2800" dirty="0"/>
          </a:p>
          <a:p>
            <a:pPr lvl="1"/>
            <a:r>
              <a:rPr lang="en-US" sz="2800" dirty="0"/>
              <a:t>In 5- 10 years, Queen’s Park </a:t>
            </a:r>
            <a:r>
              <a:rPr lang="en-US" sz="2800" dirty="0" err="1"/>
              <a:t>Neighbourhoods</a:t>
            </a:r>
            <a:r>
              <a:rPr lang="en-US" sz="2800" dirty="0"/>
              <a:t> will be a forward-looking, strong community that is sustainable, accessible and cared-for, with excellent public buildings, spaces and activities for all. </a:t>
            </a:r>
          </a:p>
        </p:txBody>
      </p:sp>
      <p:pic>
        <p:nvPicPr>
          <p:cNvPr id="6" name="Picture 5" descr="A logo for a park&#10;&#10;Description automatically generated">
            <a:extLst>
              <a:ext uri="{FF2B5EF4-FFF2-40B4-BE49-F238E27FC236}">
                <a16:creationId xmlns:a16="http://schemas.microsoft.com/office/drawing/2014/main" id="{E786C68F-B087-0D4B-A984-23F7CF1B3AF8}"/>
              </a:ext>
            </a:extLst>
          </p:cNvPr>
          <p:cNvPicPr>
            <a:picLocks noChangeAspect="1"/>
          </p:cNvPicPr>
          <p:nvPr/>
        </p:nvPicPr>
        <p:blipFill>
          <a:blip r:embed="rId2"/>
          <a:stretch>
            <a:fillRect/>
          </a:stretch>
        </p:blipFill>
        <p:spPr>
          <a:xfrm>
            <a:off x="0" y="2823956"/>
            <a:ext cx="12192000" cy="4034044"/>
          </a:xfrm>
          <a:prstGeom prst="rect">
            <a:avLst/>
          </a:prstGeom>
        </p:spPr>
      </p:pic>
    </p:spTree>
    <p:extLst>
      <p:ext uri="{BB962C8B-B14F-4D97-AF65-F5344CB8AC3E}">
        <p14:creationId xmlns:p14="http://schemas.microsoft.com/office/powerpoint/2010/main" val="222889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etter in a circle&#10;&#10;Description automatically generated">
            <a:extLst>
              <a:ext uri="{FF2B5EF4-FFF2-40B4-BE49-F238E27FC236}">
                <a16:creationId xmlns:a16="http://schemas.microsoft.com/office/drawing/2014/main" id="{340975AA-95A0-7746-B7A6-E69B6962A460}"/>
              </a:ext>
            </a:extLst>
          </p:cNvPr>
          <p:cNvPicPr>
            <a:picLocks noChangeAspect="1"/>
          </p:cNvPicPr>
          <p:nvPr/>
        </p:nvPicPr>
        <p:blipFill>
          <a:blip r:embed="rId2"/>
          <a:stretch>
            <a:fillRect/>
          </a:stretch>
        </p:blipFill>
        <p:spPr>
          <a:xfrm>
            <a:off x="9982200" y="-42863"/>
            <a:ext cx="2209800" cy="2209800"/>
          </a:xfrm>
          <a:prstGeom prst="rect">
            <a:avLst/>
          </a:prstGeom>
        </p:spPr>
      </p:pic>
      <p:sp>
        <p:nvSpPr>
          <p:cNvPr id="4" name="TextBox 3">
            <a:extLst>
              <a:ext uri="{FF2B5EF4-FFF2-40B4-BE49-F238E27FC236}">
                <a16:creationId xmlns:a16="http://schemas.microsoft.com/office/drawing/2014/main" id="{232AEDF2-2F99-0F43-B76E-F845F2481C2B}"/>
              </a:ext>
            </a:extLst>
          </p:cNvPr>
          <p:cNvSpPr txBox="1"/>
          <p:nvPr/>
        </p:nvSpPr>
        <p:spPr>
          <a:xfrm>
            <a:off x="628650" y="614363"/>
            <a:ext cx="8415338" cy="5816977"/>
          </a:xfrm>
          <a:prstGeom prst="rect">
            <a:avLst/>
          </a:prstGeom>
          <a:noFill/>
        </p:spPr>
        <p:txBody>
          <a:bodyPr wrap="square" rtlCol="0">
            <a:spAutoFit/>
          </a:bodyPr>
          <a:lstStyle/>
          <a:p>
            <a:endParaRPr lang="en-US" sz="4000" b="1" dirty="0"/>
          </a:p>
          <a:p>
            <a:endParaRPr lang="en-US" sz="4000" b="1" dirty="0"/>
          </a:p>
          <a:p>
            <a:r>
              <a:rPr lang="en-US" sz="4000" b="1" dirty="0"/>
              <a:t>Next steps</a:t>
            </a:r>
          </a:p>
          <a:p>
            <a:endParaRPr lang="en-US" sz="2800" dirty="0"/>
          </a:p>
          <a:p>
            <a:pPr marL="457200" indent="-457200">
              <a:buFont typeface="Arial" panose="020B0604020202020204" pitchFamily="34" charset="0"/>
              <a:buChar char="•"/>
            </a:pPr>
            <a:r>
              <a:rPr lang="en-US" sz="2800" dirty="0"/>
              <a:t>Stage 2 survey closes end-November</a:t>
            </a:r>
          </a:p>
          <a:p>
            <a:pPr marL="457200" indent="-457200">
              <a:buFont typeface="Arial" panose="020B0604020202020204" pitchFamily="34" charset="0"/>
              <a:buChar char="•"/>
            </a:pPr>
            <a:r>
              <a:rPr lang="en-US" sz="2800" dirty="0"/>
              <a:t>KMA prepare Stage 2 report – including specific projects to include in LPP</a:t>
            </a:r>
          </a:p>
          <a:p>
            <a:pPr marL="457200" indent="-457200">
              <a:buFont typeface="Arial" panose="020B0604020202020204" pitchFamily="34" charset="0"/>
              <a:buChar char="•"/>
            </a:pPr>
            <a:r>
              <a:rPr lang="en-US" sz="2800" dirty="0"/>
              <a:t>Stakeholder workshop on 15 January </a:t>
            </a:r>
          </a:p>
          <a:p>
            <a:pPr marL="457200" indent="-457200">
              <a:buFont typeface="Arial" panose="020B0604020202020204" pitchFamily="34" charset="0"/>
              <a:buChar char="•"/>
            </a:pPr>
            <a:r>
              <a:rPr lang="en-US" sz="2800" dirty="0"/>
              <a:t>Community drop-in event in February  </a:t>
            </a:r>
          </a:p>
          <a:p>
            <a:pPr marL="457200" indent="-457200">
              <a:buFont typeface="Arial" panose="020B0604020202020204" pitchFamily="34" charset="0"/>
              <a:buChar char="•"/>
            </a:pPr>
            <a:r>
              <a:rPr lang="en-US" sz="2800" dirty="0"/>
              <a:t>Stakeholder engagement of QPN legacy</a:t>
            </a:r>
          </a:p>
          <a:p>
            <a:pPr marL="457200" indent="-457200">
              <a:buFont typeface="Arial" panose="020B0604020202020204" pitchFamily="34" charset="0"/>
              <a:buChar char="•"/>
            </a:pPr>
            <a:r>
              <a:rPr lang="en-US" sz="2800" dirty="0"/>
              <a:t>Legacy projects defined</a:t>
            </a:r>
          </a:p>
          <a:p>
            <a:pPr marL="457200" indent="-457200">
              <a:buFont typeface="Arial" panose="020B0604020202020204" pitchFamily="34" charset="0"/>
              <a:buChar char="•"/>
            </a:pPr>
            <a:r>
              <a:rPr lang="en-US" sz="2800" dirty="0"/>
              <a:t>Local Place Plan completed by end-March 2025</a:t>
            </a:r>
          </a:p>
        </p:txBody>
      </p:sp>
    </p:spTree>
    <p:extLst>
      <p:ext uri="{BB962C8B-B14F-4D97-AF65-F5344CB8AC3E}">
        <p14:creationId xmlns:p14="http://schemas.microsoft.com/office/powerpoint/2010/main" val="2552070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7BC1E-7B5F-2440-9E0B-FDE31513DCF4}"/>
              </a:ext>
            </a:extLst>
          </p:cNvPr>
          <p:cNvSpPr txBox="1"/>
          <p:nvPr/>
        </p:nvSpPr>
        <p:spPr>
          <a:xfrm>
            <a:off x="457200" y="281352"/>
            <a:ext cx="11230708" cy="6035242"/>
          </a:xfrm>
          <a:prstGeom prst="rect">
            <a:avLst/>
          </a:prstGeom>
          <a:noFill/>
        </p:spPr>
        <p:txBody>
          <a:bodyPr wrap="square">
            <a:spAutoFit/>
          </a:bodyPr>
          <a:lstStyle/>
          <a:p>
            <a:pPr>
              <a:lnSpc>
                <a:spcPct val="115000"/>
              </a:lnSpc>
              <a:spcAft>
                <a:spcPts val="800"/>
              </a:spcAft>
            </a:pPr>
            <a:r>
              <a:rPr lang="en-GB" sz="2800" b="1" kern="0" dirty="0">
                <a:solidFill>
                  <a:srgbClr val="000000"/>
                </a:solidFill>
                <a:effectLst/>
                <a:ea typeface="Times New Roman" panose="02020603050405020304" pitchFamily="18" charset="0"/>
                <a:cs typeface="Times New Roman" panose="02020603050405020304" pitchFamily="18" charset="0"/>
              </a:rPr>
              <a:t>What is a Local Place Plan? </a:t>
            </a:r>
          </a:p>
          <a:p>
            <a:pPr marL="285750" indent="-285750">
              <a:lnSpc>
                <a:spcPct val="115000"/>
              </a:lnSpc>
              <a:spcAft>
                <a:spcPts val="800"/>
              </a:spcAft>
              <a:buFont typeface="Arial" panose="020B0604020202020204" pitchFamily="34" charset="0"/>
              <a:buChar char="•"/>
            </a:pPr>
            <a:r>
              <a:rPr lang="en-GB" sz="2000" kern="0" dirty="0">
                <a:solidFill>
                  <a:srgbClr val="000000"/>
                </a:solidFill>
                <a:effectLst/>
                <a:ea typeface="Times New Roman" panose="02020603050405020304" pitchFamily="18" charset="0"/>
                <a:cs typeface="Times New Roman" panose="02020603050405020304" pitchFamily="18" charset="0"/>
              </a:rPr>
              <a:t>A new mechanism introduced by the Planning (Scotland) Act 2019, for communities to shape how land should be used in their area. </a:t>
            </a:r>
          </a:p>
          <a:p>
            <a:pPr marL="285750" indent="-285750">
              <a:lnSpc>
                <a:spcPct val="115000"/>
              </a:lnSpc>
              <a:spcAft>
                <a:spcPts val="800"/>
              </a:spcAft>
              <a:buFont typeface="Arial" panose="020B0604020202020204" pitchFamily="34" charset="0"/>
              <a:buChar char="•"/>
            </a:pPr>
            <a:r>
              <a:rPr lang="en-GB" sz="2000" kern="0" dirty="0">
                <a:solidFill>
                  <a:srgbClr val="000000"/>
                </a:solidFill>
                <a:ea typeface="Times New Roman" panose="02020603050405020304" pitchFamily="18" charset="0"/>
                <a:cs typeface="Times New Roman" panose="02020603050405020304" pitchFamily="18" charset="0"/>
              </a:rPr>
              <a:t>Local Place P</a:t>
            </a:r>
            <a:r>
              <a:rPr lang="en-GB" sz="2000" kern="0" dirty="0">
                <a:solidFill>
                  <a:srgbClr val="000000"/>
                </a:solidFill>
                <a:effectLst/>
                <a:ea typeface="Times New Roman" panose="02020603050405020304" pitchFamily="18" charset="0"/>
                <a:cs typeface="Times New Roman" panose="02020603050405020304" pitchFamily="18" charset="0"/>
              </a:rPr>
              <a:t>lans (LPPs) can identify areas of potential change, promote improvements, prioritise areas of vacant or derelict land for new uses and activities and propose building and land uses. LPPs can also consider the local economy, social considerations and health outcomes. </a:t>
            </a:r>
            <a:endParaRPr lang="en-GB" sz="2000" kern="100" dirty="0">
              <a:effectLst/>
              <a:ea typeface="Aptos"/>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2000" kern="0" dirty="0">
                <a:solidFill>
                  <a:srgbClr val="000000"/>
                </a:solidFill>
                <a:effectLst/>
                <a:ea typeface="Times New Roman" panose="02020603050405020304" pitchFamily="18" charset="0"/>
                <a:cs typeface="Times New Roman" panose="02020603050405020304" pitchFamily="18" charset="0"/>
              </a:rPr>
              <a:t>Local Place Plans are important community led projects that, once registered by the local council can become important considerations in planning decisions and can support the local authority and community organisations in funding applications, by showing a clear, cohesive strategy, supported by the community.</a:t>
            </a:r>
            <a:endParaRPr lang="en-GB" sz="2000" kern="100" dirty="0">
              <a:effectLst/>
              <a:ea typeface="Aptos"/>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2000" kern="0" dirty="0">
                <a:solidFill>
                  <a:srgbClr val="000000"/>
                </a:solidFill>
                <a:effectLst/>
                <a:ea typeface="Times New Roman" panose="02020603050405020304" pitchFamily="18" charset="0"/>
                <a:cs typeface="Times New Roman" panose="02020603050405020304" pitchFamily="18" charset="0"/>
              </a:rPr>
              <a:t>This LPP has also been supported by Glasgow City Council, who have funded development of the plan, among a number city-wide, through their Place Fund.</a:t>
            </a:r>
            <a:endParaRPr lang="en-GB" sz="2000" kern="100" dirty="0">
              <a:effectLst/>
              <a:ea typeface="Aptos"/>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2000" kern="0" dirty="0">
                <a:effectLst/>
                <a:ea typeface="Aptos"/>
                <a:cs typeface="AppleSystemUIFont"/>
              </a:rPr>
              <a:t>The wider area for this LPP includes the respective Community Council neighbourhoods, but the LPP project area will focus on the spaces around Queen’s Park, including civic space, land and buildings that connect the Park and neighbouring communities.</a:t>
            </a:r>
            <a:endParaRPr lang="en-GB" sz="2000" kern="100" dirty="0">
              <a:effectLst/>
              <a:ea typeface="Aptos"/>
              <a:cs typeface="Times New Roman" panose="02020603050405020304" pitchFamily="18" charset="0"/>
            </a:endParaRPr>
          </a:p>
        </p:txBody>
      </p:sp>
    </p:spTree>
    <p:extLst>
      <p:ext uri="{BB962C8B-B14F-4D97-AF65-F5344CB8AC3E}">
        <p14:creationId xmlns:p14="http://schemas.microsoft.com/office/powerpoint/2010/main" val="4085479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letter in a circle&#10;&#10;Description automatically generated">
            <a:extLst>
              <a:ext uri="{FF2B5EF4-FFF2-40B4-BE49-F238E27FC236}">
                <a16:creationId xmlns:a16="http://schemas.microsoft.com/office/drawing/2014/main" id="{373DCA0E-6339-9A4C-A279-BE4CE9EE4D34}"/>
              </a:ext>
            </a:extLst>
          </p:cNvPr>
          <p:cNvPicPr>
            <a:picLocks noChangeAspect="1"/>
          </p:cNvPicPr>
          <p:nvPr/>
        </p:nvPicPr>
        <p:blipFill>
          <a:blip r:embed="rId2"/>
          <a:stretch>
            <a:fillRect/>
          </a:stretch>
        </p:blipFill>
        <p:spPr>
          <a:xfrm>
            <a:off x="0" y="0"/>
            <a:ext cx="6900861" cy="6883609"/>
          </a:xfrm>
          <a:prstGeom prst="rect">
            <a:avLst/>
          </a:prstGeom>
        </p:spPr>
      </p:pic>
      <p:sp>
        <p:nvSpPr>
          <p:cNvPr id="4" name="TextBox 3">
            <a:extLst>
              <a:ext uri="{FF2B5EF4-FFF2-40B4-BE49-F238E27FC236}">
                <a16:creationId xmlns:a16="http://schemas.microsoft.com/office/drawing/2014/main" id="{FF416C27-92DF-E646-A30E-92DBCE911F7C}"/>
              </a:ext>
            </a:extLst>
          </p:cNvPr>
          <p:cNvSpPr txBox="1"/>
          <p:nvPr/>
        </p:nvSpPr>
        <p:spPr>
          <a:xfrm>
            <a:off x="7943850" y="1881498"/>
            <a:ext cx="3392365" cy="1323439"/>
          </a:xfrm>
          <a:prstGeom prst="rect">
            <a:avLst/>
          </a:prstGeom>
          <a:noFill/>
        </p:spPr>
        <p:txBody>
          <a:bodyPr wrap="square" rtlCol="0">
            <a:spAutoFit/>
          </a:bodyPr>
          <a:lstStyle/>
          <a:p>
            <a:r>
              <a:rPr lang="en-US" sz="4000" b="1" dirty="0"/>
              <a:t>Any questions?</a:t>
            </a:r>
          </a:p>
        </p:txBody>
      </p:sp>
    </p:spTree>
    <p:extLst>
      <p:ext uri="{BB962C8B-B14F-4D97-AF65-F5344CB8AC3E}">
        <p14:creationId xmlns:p14="http://schemas.microsoft.com/office/powerpoint/2010/main" val="2979693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etter in a circle&#10;&#10;Description automatically generated">
            <a:extLst>
              <a:ext uri="{FF2B5EF4-FFF2-40B4-BE49-F238E27FC236}">
                <a16:creationId xmlns:a16="http://schemas.microsoft.com/office/drawing/2014/main" id="{EAEF3B70-8869-4541-BFBC-12C0B20FE46C}"/>
              </a:ext>
            </a:extLst>
          </p:cNvPr>
          <p:cNvPicPr>
            <a:picLocks noChangeAspect="1"/>
          </p:cNvPicPr>
          <p:nvPr/>
        </p:nvPicPr>
        <p:blipFill>
          <a:blip r:embed="rId2"/>
          <a:stretch>
            <a:fillRect/>
          </a:stretch>
        </p:blipFill>
        <p:spPr>
          <a:xfrm>
            <a:off x="9982200" y="0"/>
            <a:ext cx="2209800" cy="2209800"/>
          </a:xfrm>
          <a:prstGeom prst="rect">
            <a:avLst/>
          </a:prstGeom>
        </p:spPr>
      </p:pic>
      <p:sp>
        <p:nvSpPr>
          <p:cNvPr id="4" name="TextBox 3">
            <a:extLst>
              <a:ext uri="{FF2B5EF4-FFF2-40B4-BE49-F238E27FC236}">
                <a16:creationId xmlns:a16="http://schemas.microsoft.com/office/drawing/2014/main" id="{C0051F71-BC9F-4A44-9475-EF0132FD00AC}"/>
              </a:ext>
            </a:extLst>
          </p:cNvPr>
          <p:cNvSpPr txBox="1"/>
          <p:nvPr/>
        </p:nvSpPr>
        <p:spPr>
          <a:xfrm flipH="1">
            <a:off x="428619" y="300038"/>
            <a:ext cx="3989001" cy="523220"/>
          </a:xfrm>
          <a:prstGeom prst="rect">
            <a:avLst/>
          </a:prstGeom>
          <a:noFill/>
        </p:spPr>
        <p:txBody>
          <a:bodyPr wrap="square" rtlCol="0">
            <a:spAutoFit/>
          </a:bodyPr>
          <a:lstStyle/>
          <a:p>
            <a:r>
              <a:rPr lang="en-US" sz="2800" b="1" dirty="0"/>
              <a:t>QPN – Our LPP study area </a:t>
            </a:r>
          </a:p>
        </p:txBody>
      </p:sp>
      <p:pic>
        <p:nvPicPr>
          <p:cNvPr id="6" name="Picture 5" descr="An aerial view of a city&#10;&#10;Description automatically generated">
            <a:extLst>
              <a:ext uri="{FF2B5EF4-FFF2-40B4-BE49-F238E27FC236}">
                <a16:creationId xmlns:a16="http://schemas.microsoft.com/office/drawing/2014/main" id="{572EC8E4-82E9-304F-8714-CC2556628B7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21412" y="0"/>
            <a:ext cx="5082750" cy="6858000"/>
          </a:xfrm>
          <a:prstGeom prst="rect">
            <a:avLst/>
          </a:prstGeom>
        </p:spPr>
      </p:pic>
      <p:sp>
        <p:nvSpPr>
          <p:cNvPr id="7" name="TextBox 6">
            <a:extLst>
              <a:ext uri="{FF2B5EF4-FFF2-40B4-BE49-F238E27FC236}">
                <a16:creationId xmlns:a16="http://schemas.microsoft.com/office/drawing/2014/main" id="{5F098037-F3EF-6646-BA7A-4867FA4AC71F}"/>
              </a:ext>
            </a:extLst>
          </p:cNvPr>
          <p:cNvSpPr txBox="1"/>
          <p:nvPr/>
        </p:nvSpPr>
        <p:spPr>
          <a:xfrm>
            <a:off x="269631" y="1612028"/>
            <a:ext cx="3873741" cy="4886979"/>
          </a:xfrm>
          <a:prstGeom prst="rect">
            <a:avLst/>
          </a:prstGeom>
          <a:noFill/>
        </p:spPr>
        <p:txBody>
          <a:bodyPr wrap="square" rtlCol="0">
            <a:spAutoFit/>
          </a:bodyPr>
          <a:lstStyle/>
          <a:p>
            <a:pPr>
              <a:lnSpc>
                <a:spcPct val="110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The LPP will draw on the results of extensive consultation exercises (already completed, recently undertaken and planned) </a:t>
            </a:r>
          </a:p>
          <a:p>
            <a:pPr>
              <a:lnSpc>
                <a:spcPct val="110000"/>
              </a:lnSpc>
              <a:spcAft>
                <a:spcPts val="800"/>
              </a:spcAft>
            </a:pPr>
            <a:endParaRPr lang="en-GB" sz="2000" dirty="0">
              <a:effectLst/>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Queen's Park and buildings located within or near it (i.e. including the QP glasshouses, the Civic square adjacent to Langside Halls) </a:t>
            </a:r>
          </a:p>
          <a:p>
            <a:pPr>
              <a:lnSpc>
                <a:spcPct val="110000"/>
              </a:lnSpc>
              <a:spcAft>
                <a:spcPts val="800"/>
              </a:spcAft>
            </a:pPr>
            <a:endParaRPr lang="en-GB" sz="2000" kern="0" dirty="0">
              <a:effectLst/>
              <a:latin typeface="Calibri" panose="020F0502020204030204" pitchFamily="34" charset="0"/>
              <a:ea typeface="Calibri" panose="020F0502020204030204" pitchFamily="34" charset="0"/>
            </a:endParaRPr>
          </a:p>
          <a:p>
            <a:pPr>
              <a:lnSpc>
                <a:spcPct val="110000"/>
              </a:lnSpc>
              <a:spcAft>
                <a:spcPts val="800"/>
              </a:spcAft>
            </a:pPr>
            <a:r>
              <a:rPr lang="en-GB" sz="2000" kern="0" dirty="0">
                <a:effectLst/>
                <a:latin typeface="Calibri" panose="020F0502020204030204" pitchFamily="34" charset="0"/>
                <a:ea typeface="Calibri" panose="020F0502020204030204" pitchFamily="34" charset="0"/>
              </a:rPr>
              <a:t>The LPP will build on the results of the work commissioned by Queen's Park Working Group (QPWG).</a:t>
            </a:r>
            <a:endParaRPr lang="en-US" sz="2000" dirty="0"/>
          </a:p>
        </p:txBody>
      </p:sp>
    </p:spTree>
    <p:extLst>
      <p:ext uri="{BB962C8B-B14F-4D97-AF65-F5344CB8AC3E}">
        <p14:creationId xmlns:p14="http://schemas.microsoft.com/office/powerpoint/2010/main" val="1103269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668F31-D564-9B40-8F19-2881D46628EA}"/>
              </a:ext>
            </a:extLst>
          </p:cNvPr>
          <p:cNvSpPr txBox="1"/>
          <p:nvPr/>
        </p:nvSpPr>
        <p:spPr>
          <a:xfrm>
            <a:off x="550985" y="1430215"/>
            <a:ext cx="8382000" cy="5078313"/>
          </a:xfrm>
          <a:prstGeom prst="rect">
            <a:avLst/>
          </a:prstGeom>
          <a:noFill/>
        </p:spPr>
        <p:txBody>
          <a:bodyPr wrap="square">
            <a:spAutoFit/>
          </a:bodyPr>
          <a:lstStyle/>
          <a:p>
            <a:pPr marL="4000500" lvl="8" indent="-342900">
              <a:buFont typeface="Symbol" pitchFamily="2" charset="2"/>
              <a:buChar char=""/>
            </a:pPr>
            <a:r>
              <a:rPr lang="en-GB" sz="3600" dirty="0">
                <a:effectLst/>
                <a:latin typeface="Calibri" panose="020F0502020204030204" pitchFamily="34" charset="0"/>
                <a:ea typeface="Calibri" panose="020F0502020204030204" pitchFamily="34" charset="0"/>
                <a:cs typeface="Times New Roman" panose="02020603050405020304" pitchFamily="18" charset="0"/>
              </a:rPr>
              <a:t>collaborative</a:t>
            </a:r>
          </a:p>
          <a:p>
            <a:pPr marL="342900" indent="-342900">
              <a:buFont typeface="Symbol" pitchFamily="2" charset="2"/>
              <a:buChar char=""/>
            </a:pPr>
            <a:r>
              <a:rPr lang="en-GB" sz="3600" dirty="0">
                <a:effectLst/>
                <a:latin typeface="Calibri" panose="020F0502020204030204" pitchFamily="34" charset="0"/>
                <a:ea typeface="Calibri" panose="020F0502020204030204" pitchFamily="34" charset="0"/>
                <a:cs typeface="Times New Roman" panose="02020603050405020304" pitchFamily="18" charset="0"/>
              </a:rPr>
              <a:t>forward-looking</a:t>
            </a:r>
          </a:p>
          <a:p>
            <a:pPr marL="2628900" lvl="5" indent="-342900">
              <a:buFont typeface="Symbol" pitchFamily="2" charset="2"/>
              <a:buChar char=""/>
            </a:pP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marL="2628900" lvl="5" indent="-342900">
              <a:buFont typeface="Symbol" pitchFamily="2" charset="2"/>
              <a:buChar char=""/>
            </a:pPr>
            <a:r>
              <a:rPr lang="en-GB" sz="3600" dirty="0">
                <a:effectLst/>
                <a:latin typeface="Calibri" panose="020F0502020204030204" pitchFamily="34" charset="0"/>
                <a:ea typeface="Calibri" panose="020F0502020204030204" pitchFamily="34" charset="0"/>
                <a:cs typeface="Times New Roman" panose="02020603050405020304" pitchFamily="18" charset="0"/>
              </a:rPr>
              <a:t>positive</a:t>
            </a:r>
          </a:p>
          <a:p>
            <a:pPr marL="4000500" lvl="8" indent="-342900">
              <a:buFont typeface="Symbol" pitchFamily="2" charset="2"/>
              <a:buChar char=""/>
            </a:pPr>
            <a:r>
              <a:rPr lang="en-GB" sz="3600" dirty="0">
                <a:effectLst/>
                <a:latin typeface="Calibri" panose="020F0502020204030204" pitchFamily="34" charset="0"/>
                <a:ea typeface="Calibri" panose="020F0502020204030204" pitchFamily="34" charset="0"/>
                <a:cs typeface="Times New Roman" panose="02020603050405020304" pitchFamily="18" charset="0"/>
              </a:rPr>
              <a:t>diverse/multicultural</a:t>
            </a:r>
          </a:p>
          <a:p>
            <a:pPr marL="1257300" lvl="2" indent="-342900">
              <a:buFont typeface="Symbol" pitchFamily="2" charset="2"/>
              <a:buChar char=""/>
            </a:pPr>
            <a:r>
              <a:rPr lang="en-GB" sz="3600" dirty="0">
                <a:effectLst/>
                <a:latin typeface="Calibri" panose="020F0502020204030204" pitchFamily="34" charset="0"/>
                <a:ea typeface="Calibri" panose="020F0502020204030204" pitchFamily="34" charset="0"/>
                <a:cs typeface="Times New Roman" panose="02020603050405020304" pitchFamily="18" charset="0"/>
              </a:rPr>
              <a:t>empowering</a:t>
            </a:r>
          </a:p>
          <a:p>
            <a:pPr marL="4000500" lvl="8" indent="-342900">
              <a:buFont typeface="Symbol" pitchFamily="2" charset="2"/>
              <a:buChar char=""/>
            </a:pPr>
            <a:r>
              <a:rPr lang="en-GB" sz="3600" dirty="0">
                <a:latin typeface="Calibri" panose="020F0502020204030204" pitchFamily="34" charset="0"/>
                <a:ea typeface="Calibri" panose="020F0502020204030204" pitchFamily="34" charset="0"/>
                <a:cs typeface="Times New Roman" panose="02020603050405020304" pitchFamily="18" charset="0"/>
              </a:rPr>
              <a:t>e</a:t>
            </a:r>
            <a:r>
              <a:rPr lang="en-GB" sz="3600" dirty="0">
                <a:effectLst/>
                <a:latin typeface="Calibri" panose="020F0502020204030204" pitchFamily="34" charset="0"/>
                <a:ea typeface="Calibri" panose="020F0502020204030204" pitchFamily="34" charset="0"/>
                <a:cs typeface="Times New Roman" panose="02020603050405020304" pitchFamily="18" charset="0"/>
              </a:rPr>
              <a:t>ngaged</a:t>
            </a:r>
          </a:p>
          <a:p>
            <a:pPr marL="342900" lvl="0" indent="-342900">
              <a:buFont typeface="Symbol" pitchFamily="2" charset="2"/>
              <a:buChar char=""/>
            </a:pPr>
            <a:r>
              <a:rPr lang="en-GB" sz="3600" dirty="0">
                <a:effectLst/>
                <a:latin typeface="Calibri" panose="020F0502020204030204" pitchFamily="34" charset="0"/>
                <a:ea typeface="Calibri" panose="020F0502020204030204" pitchFamily="34" charset="0"/>
                <a:cs typeface="Times New Roman" panose="02020603050405020304" pitchFamily="18" charset="0"/>
              </a:rPr>
              <a:t>realistic</a:t>
            </a:r>
          </a:p>
          <a:p>
            <a:pPr marL="2628900" lvl="5" indent="-342900">
              <a:buFont typeface="Symbol" pitchFamily="2" charset="2"/>
              <a:buChar char=""/>
            </a:pPr>
            <a:r>
              <a:rPr lang="en-GB" sz="3600" dirty="0">
                <a:effectLst/>
                <a:latin typeface="Calibri" panose="020F0502020204030204" pitchFamily="34" charset="0"/>
                <a:ea typeface="Calibri" panose="020F0502020204030204" pitchFamily="34" charset="0"/>
                <a:cs typeface="Times New Roman" panose="02020603050405020304" pitchFamily="18" charset="0"/>
              </a:rPr>
              <a:t>keeping it local</a:t>
            </a:r>
          </a:p>
        </p:txBody>
      </p:sp>
      <p:pic>
        <p:nvPicPr>
          <p:cNvPr id="5" name="Picture 4" descr="A green letter in a circle&#10;&#10;Description automatically generated">
            <a:extLst>
              <a:ext uri="{FF2B5EF4-FFF2-40B4-BE49-F238E27FC236}">
                <a16:creationId xmlns:a16="http://schemas.microsoft.com/office/drawing/2014/main" id="{558D674D-E6B0-4040-A447-56F204067276}"/>
              </a:ext>
            </a:extLst>
          </p:cNvPr>
          <p:cNvPicPr>
            <a:picLocks noChangeAspect="1"/>
          </p:cNvPicPr>
          <p:nvPr/>
        </p:nvPicPr>
        <p:blipFill>
          <a:blip r:embed="rId2"/>
          <a:stretch>
            <a:fillRect/>
          </a:stretch>
        </p:blipFill>
        <p:spPr>
          <a:xfrm>
            <a:off x="9982200" y="0"/>
            <a:ext cx="2209800" cy="2209800"/>
          </a:xfrm>
          <a:prstGeom prst="rect">
            <a:avLst/>
          </a:prstGeom>
        </p:spPr>
      </p:pic>
      <p:sp>
        <p:nvSpPr>
          <p:cNvPr id="6" name="TextBox 5">
            <a:extLst>
              <a:ext uri="{FF2B5EF4-FFF2-40B4-BE49-F238E27FC236}">
                <a16:creationId xmlns:a16="http://schemas.microsoft.com/office/drawing/2014/main" id="{28D0AE34-DB1D-7F45-AF3A-543590BB1DE3}"/>
              </a:ext>
            </a:extLst>
          </p:cNvPr>
          <p:cNvSpPr txBox="1"/>
          <p:nvPr/>
        </p:nvSpPr>
        <p:spPr>
          <a:xfrm>
            <a:off x="457201" y="503788"/>
            <a:ext cx="4994030" cy="800219"/>
          </a:xfrm>
          <a:prstGeom prst="rect">
            <a:avLst/>
          </a:prstGeom>
          <a:noFill/>
        </p:spPr>
        <p:txBody>
          <a:bodyPr wrap="square" rtlCol="0">
            <a:spAutoFit/>
          </a:bodyPr>
          <a:lstStyle/>
          <a:p>
            <a:r>
              <a:rPr lang="en-US" sz="2800" b="1"/>
              <a:t>QPN – Our Values </a:t>
            </a:r>
          </a:p>
          <a:p>
            <a:endParaRPr lang="en-US" dirty="0"/>
          </a:p>
        </p:txBody>
      </p:sp>
    </p:spTree>
    <p:extLst>
      <p:ext uri="{BB962C8B-B14F-4D97-AF65-F5344CB8AC3E}">
        <p14:creationId xmlns:p14="http://schemas.microsoft.com/office/powerpoint/2010/main" val="548402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D33B6A-4316-9D44-9E22-20F458C27E78}"/>
              </a:ext>
            </a:extLst>
          </p:cNvPr>
          <p:cNvSpPr txBox="1"/>
          <p:nvPr/>
        </p:nvSpPr>
        <p:spPr>
          <a:xfrm>
            <a:off x="480645" y="836785"/>
            <a:ext cx="9067115" cy="6155531"/>
          </a:xfrm>
          <a:prstGeom prst="rect">
            <a:avLst/>
          </a:prstGeom>
          <a:noFill/>
        </p:spPr>
        <p:txBody>
          <a:bodyPr wrap="square">
            <a:spAutoFit/>
          </a:bodyPr>
          <a:lstStyle/>
          <a:p>
            <a:pPr marL="342900" lvl="0" indent="-342900">
              <a:buFont typeface="Symbol" pitchFamily="2" charset="2"/>
              <a:buChar cha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Battlefield Community Project </a:t>
            </a:r>
          </a:p>
          <a:p>
            <a:pPr marL="745200" lvl="0" indent="-457200">
              <a:buFont typeface="Wingdings" pitchFamily="2" charset="2"/>
              <a:buChar char="v"/>
            </a:pPr>
            <a:r>
              <a:rPr lang="en-GB" sz="2200" dirty="0">
                <a:latin typeface="Calibri" panose="020F0502020204030204" pitchFamily="34" charset="0"/>
                <a:ea typeface="Calibri" panose="020F0502020204030204" pitchFamily="34" charset="0"/>
                <a:cs typeface="Times New Roman" panose="02020603050405020304" pitchFamily="18" charset="0"/>
              </a:rPr>
              <a:t>Clyde College Student Association</a:t>
            </a:r>
          </a:p>
          <a:p>
            <a:pPr marL="745200" lvl="0" indent="-457200">
              <a:buFont typeface="Wingdings" pitchFamily="2" charset="2"/>
              <a:buChar char="v"/>
            </a:pPr>
            <a:r>
              <a:rPr lang="en-GB" sz="2200" dirty="0" err="1">
                <a:effectLst/>
                <a:latin typeface="Calibri" panose="020F0502020204030204" pitchFamily="34" charset="0"/>
                <a:ea typeface="Calibri" panose="020F0502020204030204" pitchFamily="34" charset="0"/>
                <a:cs typeface="Times New Roman" panose="02020603050405020304" pitchFamily="18" charset="0"/>
              </a:rPr>
              <a:t>Crosshill</a:t>
            </a:r>
            <a:r>
              <a:rPr lang="en-GB" sz="2200" dirty="0">
                <a:effectLst/>
                <a:latin typeface="Calibri" panose="020F0502020204030204" pitchFamily="34" charset="0"/>
                <a:ea typeface="Calibri" panose="020F0502020204030204" pitchFamily="34" charset="0"/>
                <a:cs typeface="Times New Roman" panose="02020603050405020304" pitchFamily="18" charset="0"/>
              </a:rPr>
              <a:t> &amp; Govanhill Community Council </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Friends of Queen's Park </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Glad Foundation </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Greater Govanhill CIC</a:t>
            </a:r>
          </a:p>
          <a:p>
            <a:pPr marL="745200" lvl="0" indent="-457200">
              <a:buFont typeface="Wingdings" pitchFamily="2" charset="2"/>
              <a:buChar char="v"/>
            </a:pPr>
            <a:r>
              <a:rPr lang="en-GB" sz="2200" dirty="0">
                <a:latin typeface="Calibri" panose="020F0502020204030204" pitchFamily="34" charset="0"/>
                <a:ea typeface="Calibri" panose="020F0502020204030204" pitchFamily="34" charset="0"/>
                <a:cs typeface="Times New Roman" panose="02020603050405020304" pitchFamily="18" charset="0"/>
              </a:rPr>
              <a:t>Inhouse Events CIC</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Langside, Battlefield &amp; Camphill Community Council </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Langside Community Heritage</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Langside Halls Trust </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Mount Florida Community Council </a:t>
            </a:r>
          </a:p>
          <a:p>
            <a:pPr marL="745200" lvl="0" indent="-457200">
              <a:buFont typeface="Wingdings" pitchFamily="2" charset="2"/>
              <a:buChar char="v"/>
            </a:pPr>
            <a:r>
              <a:rPr lang="en-GB" sz="2200" dirty="0" err="1">
                <a:effectLst/>
                <a:latin typeface="Calibri" panose="020F0502020204030204" pitchFamily="34" charset="0"/>
                <a:ea typeface="Calibri" panose="020F0502020204030204" pitchFamily="34" charset="0"/>
                <a:cs typeface="Times New Roman" panose="02020603050405020304" pitchFamily="18" charset="0"/>
              </a:rPr>
              <a:t>MyShawlands</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Shawlands Academy </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Shawlands &amp;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Strathbungo</a:t>
            </a:r>
            <a:r>
              <a:rPr lang="en-GB" sz="2200" dirty="0">
                <a:effectLst/>
                <a:latin typeface="Calibri" panose="020F0502020204030204" pitchFamily="34" charset="0"/>
                <a:ea typeface="Calibri" panose="020F0502020204030204" pitchFamily="34" charset="0"/>
                <a:cs typeface="Times New Roman" panose="02020603050405020304" pitchFamily="18" charset="0"/>
              </a:rPr>
              <a:t> Community Council</a:t>
            </a:r>
          </a:p>
          <a:p>
            <a:pPr marL="745200" lvl="0" indent="-457200">
              <a:buFont typeface="Wingdings" pitchFamily="2" charset="2"/>
              <a:buChar char="v"/>
            </a:pPr>
            <a:r>
              <a:rPr lang="en-GB" sz="2200" dirty="0">
                <a:effectLst/>
                <a:latin typeface="Calibri" panose="020F0502020204030204" pitchFamily="34" charset="0"/>
                <a:ea typeface="Calibri" panose="020F0502020204030204" pitchFamily="34" charset="0"/>
                <a:cs typeface="Times New Roman" panose="02020603050405020304" pitchFamily="18" charset="0"/>
              </a:rPr>
              <a:t>South Seeds</a:t>
            </a:r>
          </a:p>
          <a:p>
            <a:pPr marL="745200" lvl="0" indent="-457200">
              <a:buFont typeface="Wingdings" pitchFamily="2" charset="2"/>
              <a:buChar char="v"/>
            </a:pPr>
            <a:r>
              <a:rPr lang="en-GB" sz="2200" dirty="0">
                <a:latin typeface="Calibri" panose="020F0502020204030204" pitchFamily="34" charset="0"/>
                <a:ea typeface="Calibri" panose="020F0502020204030204" pitchFamily="34" charset="0"/>
                <a:cs typeface="Times New Roman" panose="02020603050405020304" pitchFamily="18" charset="0"/>
              </a:rPr>
              <a:t>SRUC at Queen’s Park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745200" lvl="0" indent="-457200">
              <a:buFont typeface="Wingdings" pitchFamily="2" charset="2"/>
              <a:buChar char="v"/>
            </a:pPr>
            <a:r>
              <a:rPr lang="en-GB" sz="2200" dirty="0" err="1">
                <a:effectLst/>
                <a:latin typeface="Calibri" panose="020F0502020204030204" pitchFamily="34" charset="0"/>
                <a:ea typeface="Calibri" panose="020F0502020204030204" pitchFamily="34" charset="0"/>
                <a:cs typeface="Times New Roman" panose="02020603050405020304" pitchFamily="18" charset="0"/>
              </a:rPr>
              <a:t>Strathbungo</a:t>
            </a:r>
            <a:r>
              <a:rPr lang="en-GB" sz="2200" dirty="0">
                <a:effectLst/>
                <a:latin typeface="Calibri" panose="020F0502020204030204" pitchFamily="34" charset="0"/>
                <a:ea typeface="Calibri" panose="020F0502020204030204" pitchFamily="34" charset="0"/>
                <a:cs typeface="Times New Roman" panose="02020603050405020304" pitchFamily="18" charset="0"/>
              </a:rPr>
              <a:t> Society </a:t>
            </a:r>
          </a:p>
        </p:txBody>
      </p:sp>
      <p:sp>
        <p:nvSpPr>
          <p:cNvPr id="8" name="TextBox 7">
            <a:extLst>
              <a:ext uri="{FF2B5EF4-FFF2-40B4-BE49-F238E27FC236}">
                <a16:creationId xmlns:a16="http://schemas.microsoft.com/office/drawing/2014/main" id="{F6250726-B36B-6249-A2CB-C4F3C08CCEB5}"/>
              </a:ext>
            </a:extLst>
          </p:cNvPr>
          <p:cNvSpPr txBox="1"/>
          <p:nvPr/>
        </p:nvSpPr>
        <p:spPr>
          <a:xfrm>
            <a:off x="480645" y="313564"/>
            <a:ext cx="9387749" cy="523220"/>
          </a:xfrm>
          <a:prstGeom prst="rect">
            <a:avLst/>
          </a:prstGeom>
          <a:noFill/>
        </p:spPr>
        <p:txBody>
          <a:bodyPr wrap="square">
            <a:spAutoFit/>
          </a:bodyPr>
          <a:lstStyle/>
          <a:p>
            <a:r>
              <a:rPr lang="en-GB" sz="2800" b="1" dirty="0">
                <a:effectLst/>
                <a:latin typeface="Calibri" panose="020F0502020204030204" pitchFamily="34" charset="0"/>
                <a:ea typeface="Calibri" panose="020F0502020204030204" pitchFamily="34" charset="0"/>
                <a:cs typeface="Times New Roman" panose="02020603050405020304" pitchFamily="18" charset="0"/>
              </a:rPr>
              <a:t>QPN - Local People Leading</a:t>
            </a:r>
            <a:r>
              <a:rPr lang="en-GB" sz="2800" b="1" dirty="0">
                <a:latin typeface="Calibri" panose="020F0502020204030204" pitchFamily="34" charset="0"/>
                <a:cs typeface="Times New Roman" panose="02020603050405020304" pitchFamily="18" charset="0"/>
              </a:rPr>
              <a:t> - </a:t>
            </a:r>
            <a:r>
              <a:rPr lang="en-GB" sz="2800" b="1" dirty="0">
                <a:effectLst/>
                <a:latin typeface="Calibri" panose="020F0502020204030204" pitchFamily="34" charset="0"/>
                <a:ea typeface="Calibri" panose="020F0502020204030204" pitchFamily="34" charset="0"/>
                <a:cs typeface="Times New Roman" panose="02020603050405020304" pitchFamily="18" charset="0"/>
              </a:rPr>
              <a:t>Our 17 local stakeholders</a:t>
            </a:r>
            <a:endParaRPr lang="en-US" sz="2800" dirty="0"/>
          </a:p>
        </p:txBody>
      </p:sp>
      <p:pic>
        <p:nvPicPr>
          <p:cNvPr id="10" name="Picture 9" descr="A green letter in a circle&#10;&#10;Description automatically generated">
            <a:extLst>
              <a:ext uri="{FF2B5EF4-FFF2-40B4-BE49-F238E27FC236}">
                <a16:creationId xmlns:a16="http://schemas.microsoft.com/office/drawing/2014/main" id="{7CA996F9-5E9C-9949-AA0A-416AB514DA6B}"/>
              </a:ext>
            </a:extLst>
          </p:cNvPr>
          <p:cNvPicPr>
            <a:picLocks noChangeAspect="1"/>
          </p:cNvPicPr>
          <p:nvPr/>
        </p:nvPicPr>
        <p:blipFill>
          <a:blip r:embed="rId2"/>
          <a:stretch>
            <a:fillRect/>
          </a:stretch>
        </p:blipFill>
        <p:spPr>
          <a:xfrm>
            <a:off x="9982200" y="0"/>
            <a:ext cx="2209800" cy="2209800"/>
          </a:xfrm>
          <a:prstGeom prst="rect">
            <a:avLst/>
          </a:prstGeom>
        </p:spPr>
      </p:pic>
    </p:spTree>
    <p:extLst>
      <p:ext uri="{BB962C8B-B14F-4D97-AF65-F5344CB8AC3E}">
        <p14:creationId xmlns:p14="http://schemas.microsoft.com/office/powerpoint/2010/main" val="966535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3BC36-3E82-5C47-9EE1-1C81227F2BEE}"/>
              </a:ext>
            </a:extLst>
          </p:cNvPr>
          <p:cNvPicPr>
            <a:picLocks noChangeAspect="1"/>
          </p:cNvPicPr>
          <p:nvPr/>
        </p:nvPicPr>
        <p:blipFill>
          <a:blip r:embed="rId2"/>
          <a:stretch>
            <a:fillRect/>
          </a:stretch>
        </p:blipFill>
        <p:spPr>
          <a:xfrm>
            <a:off x="266700" y="826532"/>
            <a:ext cx="11687176" cy="5726667"/>
          </a:xfrm>
          <a:prstGeom prst="rect">
            <a:avLst/>
          </a:prstGeom>
        </p:spPr>
      </p:pic>
      <p:sp>
        <p:nvSpPr>
          <p:cNvPr id="5" name="TextBox 4">
            <a:extLst>
              <a:ext uri="{FF2B5EF4-FFF2-40B4-BE49-F238E27FC236}">
                <a16:creationId xmlns:a16="http://schemas.microsoft.com/office/drawing/2014/main" id="{3674C0DC-5B00-2E42-9CF6-F60566A2B05F}"/>
              </a:ext>
            </a:extLst>
          </p:cNvPr>
          <p:cNvSpPr txBox="1"/>
          <p:nvPr/>
        </p:nvSpPr>
        <p:spPr>
          <a:xfrm>
            <a:off x="609600" y="316523"/>
            <a:ext cx="10714892" cy="400110"/>
          </a:xfrm>
          <a:prstGeom prst="rect">
            <a:avLst/>
          </a:prstGeom>
          <a:noFill/>
        </p:spPr>
        <p:txBody>
          <a:bodyPr wrap="square" rtlCol="0">
            <a:spAutoFit/>
          </a:bodyPr>
          <a:lstStyle/>
          <a:p>
            <a:r>
              <a:rPr lang="en-US" sz="2000" dirty="0"/>
              <a:t>KMA – </a:t>
            </a:r>
            <a:r>
              <a:rPr lang="en-US" sz="2000" b="1" dirty="0"/>
              <a:t>Kevin Murray Associates </a:t>
            </a:r>
            <a:r>
              <a:rPr lang="en-US" sz="2000" dirty="0"/>
              <a:t>– Glasgow consultancy for planning, regeneration and urban design  </a:t>
            </a:r>
          </a:p>
        </p:txBody>
      </p:sp>
    </p:spTree>
    <p:extLst>
      <p:ext uri="{BB962C8B-B14F-4D97-AF65-F5344CB8AC3E}">
        <p14:creationId xmlns:p14="http://schemas.microsoft.com/office/powerpoint/2010/main" val="410587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C5AFD9-D1CC-3F41-8576-D55C9F14D694}"/>
              </a:ext>
            </a:extLst>
          </p:cNvPr>
          <p:cNvSpPr txBox="1"/>
          <p:nvPr/>
        </p:nvSpPr>
        <p:spPr>
          <a:xfrm>
            <a:off x="351693" y="333639"/>
            <a:ext cx="3880338" cy="217029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chemeClr val="tx1"/>
                </a:solidFill>
                <a:latin typeface="+mj-lt"/>
                <a:ea typeface="+mj-ea"/>
                <a:cs typeface="+mj-cs"/>
              </a:rPr>
              <a:t>Consultation process Stage 1</a:t>
            </a:r>
          </a:p>
          <a:p>
            <a:pPr algn="ctr">
              <a:lnSpc>
                <a:spcPct val="90000"/>
              </a:lnSpc>
              <a:spcBef>
                <a:spcPct val="0"/>
              </a:spcBef>
              <a:spcAft>
                <a:spcPts val="600"/>
              </a:spcAft>
            </a:pPr>
            <a:r>
              <a:rPr lang="en-US" sz="2800" b="1" kern="1200" dirty="0">
                <a:solidFill>
                  <a:schemeClr val="tx1"/>
                </a:solidFill>
                <a:latin typeface="+mj-lt"/>
                <a:ea typeface="+mj-ea"/>
                <a:cs typeface="+mj-cs"/>
              </a:rPr>
              <a:t>May – </a:t>
            </a:r>
            <a:r>
              <a:rPr lang="en-US" sz="2800" b="1" dirty="0">
                <a:latin typeface="+mj-lt"/>
                <a:ea typeface="+mj-ea"/>
                <a:cs typeface="+mj-cs"/>
              </a:rPr>
              <a:t>August</a:t>
            </a:r>
            <a:endParaRPr lang="en-US" sz="2800" b="1" kern="1200" dirty="0">
              <a:solidFill>
                <a:schemeClr val="tx1"/>
              </a:solidFill>
              <a:latin typeface="+mj-lt"/>
              <a:ea typeface="+mj-ea"/>
              <a:cs typeface="+mj-cs"/>
            </a:endParaRPr>
          </a:p>
        </p:txBody>
      </p:sp>
      <p:pic>
        <p:nvPicPr>
          <p:cNvPr id="3" name="Picture 2" descr="A group of people sitting at tables in a room&#10;&#10;Description automatically generated">
            <a:extLst>
              <a:ext uri="{FF2B5EF4-FFF2-40B4-BE49-F238E27FC236}">
                <a16:creationId xmlns:a16="http://schemas.microsoft.com/office/drawing/2014/main" id="{39D356AA-836B-B548-91EE-98F08D656F1E}"/>
              </a:ext>
            </a:extLst>
          </p:cNvPr>
          <p:cNvPicPr/>
          <p:nvPr/>
        </p:nvPicPr>
        <p:blipFill rotWithShape="1">
          <a:blip r:embed="rId2"/>
          <a:srcRect t="27021" b="24744"/>
          <a:stretch/>
        </p:blipFill>
        <p:spPr bwMode="auto">
          <a:xfrm>
            <a:off x="4555236" y="6"/>
            <a:ext cx="7636763" cy="2762724"/>
          </a:xfrm>
          <a:prstGeom prst="rect">
            <a:avLst/>
          </a:prstGeom>
          <a:extLst>
            <a:ext uri="{53640926-AAD7-44D8-BBD7-CCE9431645EC}">
              <a14:shadowObscured xmlns:a14="http://schemas.microsoft.com/office/drawing/2010/main"/>
            </a:ext>
          </a:extLst>
        </p:spPr>
      </p:pic>
      <p:sp>
        <p:nvSpPr>
          <p:cNvPr id="36" name="Rectangle 35">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6" descr="A group of people standing around a table&#10;&#10;Description automatically generated">
            <a:extLst>
              <a:ext uri="{FF2B5EF4-FFF2-40B4-BE49-F238E27FC236}">
                <a16:creationId xmlns:a16="http://schemas.microsoft.com/office/drawing/2014/main" id="{17E61F6E-D8E1-C540-AC3C-8FF0B12288BE}"/>
              </a:ext>
            </a:extLst>
          </p:cNvPr>
          <p:cNvPicPr/>
          <p:nvPr/>
        </p:nvPicPr>
        <p:blipFill>
          <a:blip r:embed="rId3" cstate="print">
            <a:extLst>
              <a:ext uri="{28A0092B-C50C-407E-A947-70E740481C1C}">
                <a14:useLocalDpi xmlns:a14="http://schemas.microsoft.com/office/drawing/2010/main" val="0"/>
              </a:ext>
            </a:extLst>
          </a:blip>
          <a:srcRect l="2858" r="12200" b="3"/>
          <a:stretch/>
        </p:blipFill>
        <p:spPr>
          <a:xfrm>
            <a:off x="-1" y="2826737"/>
            <a:ext cx="4565779" cy="4031263"/>
          </a:xfrm>
          <a:prstGeom prst="rect">
            <a:avLst/>
          </a:prstGeom>
        </p:spPr>
      </p:pic>
      <p:sp>
        <p:nvSpPr>
          <p:cNvPr id="6" name="TextBox 5">
            <a:extLst>
              <a:ext uri="{FF2B5EF4-FFF2-40B4-BE49-F238E27FC236}">
                <a16:creationId xmlns:a16="http://schemas.microsoft.com/office/drawing/2014/main" id="{E1655B0D-A9F6-8B4E-909D-10F10FAF7DD5}"/>
              </a:ext>
            </a:extLst>
          </p:cNvPr>
          <p:cNvSpPr txBox="1"/>
          <p:nvPr/>
        </p:nvSpPr>
        <p:spPr>
          <a:xfrm>
            <a:off x="4786312" y="3021521"/>
            <a:ext cx="7115175" cy="3650742"/>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dirty="0"/>
              <a:t>Stakeholder workshop</a:t>
            </a:r>
          </a:p>
          <a:p>
            <a:pPr indent="-228600">
              <a:lnSpc>
                <a:spcPct val="90000"/>
              </a:lnSpc>
              <a:spcAft>
                <a:spcPts val="600"/>
              </a:spcAft>
              <a:buFont typeface="Arial" panose="020B0604020202020204" pitchFamily="34" charset="0"/>
              <a:buChar char="•"/>
            </a:pPr>
            <a:r>
              <a:rPr lang="en-US" sz="2400" dirty="0"/>
              <a:t>Public engagement events – Shawlands Academy, Battlefield Street Party, Shawlands Farmers’ Market, Bungo in the Back Lanes, Govanhill Festival</a:t>
            </a:r>
          </a:p>
          <a:p>
            <a:pPr indent="-228600">
              <a:lnSpc>
                <a:spcPct val="90000"/>
              </a:lnSpc>
              <a:spcAft>
                <a:spcPts val="600"/>
              </a:spcAft>
              <a:buFont typeface="Arial" panose="020B0604020202020204" pitchFamily="34" charset="0"/>
              <a:buChar char="•"/>
            </a:pPr>
            <a:r>
              <a:rPr lang="en-US" sz="2400" dirty="0"/>
              <a:t>Online survey, promoted at cafés, shops, libraries, local markets, Queen’s Park Arena – 309 responses</a:t>
            </a:r>
          </a:p>
          <a:p>
            <a:pPr indent="-228600">
              <a:lnSpc>
                <a:spcPct val="90000"/>
              </a:lnSpc>
              <a:spcAft>
                <a:spcPts val="600"/>
              </a:spcAft>
              <a:buFont typeface="Arial" panose="020B0604020202020204" pitchFamily="34" charset="0"/>
              <a:buChar char="•"/>
            </a:pPr>
            <a:r>
              <a:rPr lang="en-US" sz="2400" dirty="0"/>
              <a:t>Community drop-ins – Civic Square, Glasshouses</a:t>
            </a:r>
          </a:p>
          <a:p>
            <a:pPr indent="-228600">
              <a:lnSpc>
                <a:spcPct val="90000"/>
              </a:lnSpc>
              <a:spcAft>
                <a:spcPts val="600"/>
              </a:spcAft>
              <a:buFont typeface="Arial" panose="020B0604020202020204" pitchFamily="34" charset="0"/>
              <a:buChar char="•"/>
            </a:pPr>
            <a:r>
              <a:rPr lang="en-US" sz="2400" dirty="0"/>
              <a:t>Accessibility visit with Glasgow Disability Alliance</a:t>
            </a:r>
          </a:p>
        </p:txBody>
      </p:sp>
      <p:sp>
        <p:nvSpPr>
          <p:cNvPr id="38" name="Rectangle 37">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453928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E8AA18-4527-F44A-8DBF-8973864ED747}"/>
              </a:ext>
            </a:extLst>
          </p:cNvPr>
          <p:cNvSpPr txBox="1"/>
          <p:nvPr/>
        </p:nvSpPr>
        <p:spPr>
          <a:xfrm>
            <a:off x="838200" y="5702341"/>
            <a:ext cx="7061616" cy="804161"/>
          </a:xfrm>
          <a:prstGeom prst="rect">
            <a:avLst/>
          </a:prstGeom>
        </p:spPr>
        <p:txBody>
          <a:bodyPr vert="horz" lIns="91440" tIns="45720" rIns="91440" bIns="45720" rtlCol="0" anchor="ctr">
            <a:normAutofit/>
          </a:bodyPr>
          <a:lstStyle/>
          <a:p>
            <a:pPr>
              <a:lnSpc>
                <a:spcPct val="90000"/>
              </a:lnSpc>
              <a:spcBef>
                <a:spcPct val="0"/>
              </a:spcBef>
              <a:spcAft>
                <a:spcPts val="800"/>
              </a:spcAft>
            </a:pPr>
            <a:r>
              <a:rPr lang="en-US" sz="2400" kern="1200" dirty="0">
                <a:solidFill>
                  <a:schemeClr val="tx1"/>
                </a:solidFill>
                <a:effectLst/>
                <a:latin typeface="+mj-lt"/>
                <a:ea typeface="+mj-ea"/>
                <a:cs typeface="+mj-cs"/>
              </a:rPr>
              <a:t>School Workshop with students at </a:t>
            </a:r>
            <a:r>
              <a:rPr lang="en-US" sz="2400" b="1" kern="1200" dirty="0">
                <a:solidFill>
                  <a:schemeClr val="tx1"/>
                </a:solidFill>
                <a:effectLst/>
                <a:latin typeface="+mj-lt"/>
                <a:ea typeface="+mj-ea"/>
                <a:cs typeface="+mj-cs"/>
              </a:rPr>
              <a:t>Shawlands Academy</a:t>
            </a:r>
          </a:p>
          <a:p>
            <a:pPr>
              <a:lnSpc>
                <a:spcPct val="90000"/>
              </a:lnSpc>
              <a:spcBef>
                <a:spcPct val="0"/>
              </a:spcBef>
              <a:spcAft>
                <a:spcPts val="800"/>
              </a:spcAft>
            </a:pPr>
            <a:endParaRPr lang="en-US" sz="2200" kern="1200" dirty="0">
              <a:solidFill>
                <a:schemeClr val="tx1"/>
              </a:solidFill>
              <a:latin typeface="+mj-lt"/>
              <a:ea typeface="+mj-ea"/>
              <a:cs typeface="+mj-cs"/>
            </a:endParaRPr>
          </a:p>
        </p:txBody>
      </p:sp>
      <p:pic>
        <p:nvPicPr>
          <p:cNvPr id="3" name="Picture 2" descr="A group of kids in a classroom holding a sign&#10;&#10;Description automatically generated">
            <a:extLst>
              <a:ext uri="{FF2B5EF4-FFF2-40B4-BE49-F238E27FC236}">
                <a16:creationId xmlns:a16="http://schemas.microsoft.com/office/drawing/2014/main" id="{143483DE-D5B8-4848-9B38-787B3DCB5591}"/>
              </a:ext>
            </a:extLst>
          </p:cNvPr>
          <p:cNvPicPr/>
          <p:nvPr/>
        </p:nvPicPr>
        <p:blipFill>
          <a:blip r:embed="rId2" cstate="print">
            <a:extLst>
              <a:ext uri="{28A0092B-C50C-407E-A947-70E740481C1C}">
                <a14:useLocalDpi xmlns:a14="http://schemas.microsoft.com/office/drawing/2010/main" val="0"/>
              </a:ext>
            </a:extLst>
          </a:blip>
          <a:srcRect l="2167" r="11242" b="1"/>
          <a:stretch/>
        </p:blipFill>
        <p:spPr>
          <a:xfrm>
            <a:off x="-9" y="10"/>
            <a:ext cx="6096000" cy="5279933"/>
          </a:xfrm>
          <a:prstGeom prst="rect">
            <a:avLst/>
          </a:prstGeom>
        </p:spPr>
      </p:pic>
      <p:pic>
        <p:nvPicPr>
          <p:cNvPr id="7" name="Picture 6" descr="A map with sticky notes&#10;&#10;Description automatically generated">
            <a:extLst>
              <a:ext uri="{FF2B5EF4-FFF2-40B4-BE49-F238E27FC236}">
                <a16:creationId xmlns:a16="http://schemas.microsoft.com/office/drawing/2014/main" id="{27ECE85F-2997-9C4D-8A34-CCBB2458260C}"/>
              </a:ext>
            </a:extLst>
          </p:cNvPr>
          <p:cNvPicPr/>
          <p:nvPr/>
        </p:nvPicPr>
        <p:blipFill>
          <a:blip r:embed="rId3" cstate="print">
            <a:extLst>
              <a:ext uri="{28A0092B-C50C-407E-A947-70E740481C1C}">
                <a14:useLocalDpi xmlns:a14="http://schemas.microsoft.com/office/drawing/2010/main" val="0"/>
              </a:ext>
            </a:extLst>
          </a:blip>
          <a:srcRect l="3715" r="9695" b="1"/>
          <a:stretch/>
        </p:blipFill>
        <p:spPr>
          <a:xfrm>
            <a:off x="6096008" y="10"/>
            <a:ext cx="6095999" cy="5279933"/>
          </a:xfrm>
          <a:prstGeom prst="rect">
            <a:avLst/>
          </a:prstGeom>
        </p:spPr>
      </p:pic>
      <p:grpSp>
        <p:nvGrpSpPr>
          <p:cNvPr id="12" name="Group 11">
            <a:extLst>
              <a:ext uri="{FF2B5EF4-FFF2-40B4-BE49-F238E27FC236}">
                <a16:creationId xmlns:a16="http://schemas.microsoft.com/office/drawing/2014/main" id="{4FAA5DCB-E796-5631-BEDF-C3538DF18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6489"/>
            <a:ext cx="12192000" cy="123364"/>
            <a:chOff x="1" y="6737460"/>
            <a:chExt cx="12192000" cy="123364"/>
          </a:xfrm>
        </p:grpSpPr>
        <p:sp>
          <p:nvSpPr>
            <p:cNvPr id="13" name="Rectangle 12">
              <a:extLst>
                <a:ext uri="{FF2B5EF4-FFF2-40B4-BE49-F238E27FC236}">
                  <a16:creationId xmlns:a16="http://schemas.microsoft.com/office/drawing/2014/main" id="{7D0E53FB-E9D7-2C90-1C0C-D8E0FA5DB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91AE1BA7-C690-2F30-65D6-3759194F2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389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A2C7A-EAC0-F344-A6E6-9198047FEE43}"/>
              </a:ext>
            </a:extLst>
          </p:cNvPr>
          <p:cNvPicPr>
            <a:picLocks noChangeAspect="1"/>
          </p:cNvPicPr>
          <p:nvPr/>
        </p:nvPicPr>
        <p:blipFill>
          <a:blip r:embed="rId2"/>
          <a:stretch>
            <a:fillRect/>
          </a:stretch>
        </p:blipFill>
        <p:spPr>
          <a:xfrm>
            <a:off x="568325" y="1844675"/>
            <a:ext cx="10769600" cy="4826000"/>
          </a:xfrm>
          <a:prstGeom prst="rect">
            <a:avLst/>
          </a:prstGeom>
        </p:spPr>
      </p:pic>
      <p:pic>
        <p:nvPicPr>
          <p:cNvPr id="21" name="Picture 20">
            <a:extLst>
              <a:ext uri="{FF2B5EF4-FFF2-40B4-BE49-F238E27FC236}">
                <a16:creationId xmlns:a16="http://schemas.microsoft.com/office/drawing/2014/main" id="{EB677DD0-EFB5-D64B-93F4-A7998139B8F8}"/>
              </a:ext>
            </a:extLst>
          </p:cNvPr>
          <p:cNvPicPr>
            <a:picLocks noChangeAspect="1"/>
          </p:cNvPicPr>
          <p:nvPr/>
        </p:nvPicPr>
        <p:blipFill>
          <a:blip r:embed="rId3"/>
          <a:stretch>
            <a:fillRect/>
          </a:stretch>
        </p:blipFill>
        <p:spPr>
          <a:xfrm>
            <a:off x="6500813" y="290939"/>
            <a:ext cx="5300664" cy="1922561"/>
          </a:xfrm>
          <a:prstGeom prst="rect">
            <a:avLst/>
          </a:prstGeom>
        </p:spPr>
      </p:pic>
    </p:spTree>
    <p:extLst>
      <p:ext uri="{BB962C8B-B14F-4D97-AF65-F5344CB8AC3E}">
        <p14:creationId xmlns:p14="http://schemas.microsoft.com/office/powerpoint/2010/main" val="2934434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572</Words>
  <Application>Microsoft Macintosh PowerPoint</Application>
  <PresentationFormat>Widescreen</PresentationFormat>
  <Paragraphs>73</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cp:revision>
  <dcterms:created xsi:type="dcterms:W3CDTF">2024-11-09T18:25:15Z</dcterms:created>
  <dcterms:modified xsi:type="dcterms:W3CDTF">2024-11-09T18:38:25Z</dcterms:modified>
</cp:coreProperties>
</file>